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0" r:id="rId3"/>
    <p:sldId id="261" r:id="rId4"/>
    <p:sldId id="268" r:id="rId5"/>
    <p:sldId id="269" r:id="rId6"/>
    <p:sldId id="270" r:id="rId7"/>
    <p:sldId id="271" r:id="rId8"/>
    <p:sldId id="275" r:id="rId9"/>
    <p:sldId id="272" r:id="rId10"/>
    <p:sldId id="273" r:id="rId11"/>
    <p:sldId id="27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044"/>
    <a:srgbClr val="EA157A"/>
    <a:srgbClr val="2C6ABA"/>
    <a:srgbClr val="7030A0"/>
    <a:srgbClr val="FFFFCC"/>
    <a:srgbClr val="00153E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7" d="100"/>
          <a:sy n="47" d="100"/>
        </p:scale>
        <p:origin x="-2838" y="-13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4/19/2012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476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4/19/2012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4590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dirty="0" smtClean="0"/>
              <a:t>ICAO SIP 2012- ASBU WORKSHOP</a:t>
            </a:r>
            <a:endParaRPr lang="en-US" dirty="0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ICAO SIP 2012- ASBU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ICAO SIP 2012- ASBU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ICAO SIP 2012- ASBU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ICAO SIP 2012- ASBU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ICAO SIP 2012- ASBU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dirty="0" smtClean="0"/>
              <a:t>ICAO SIP 2012- ASBU WORKSHOP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CA" dirty="0" smtClean="0"/>
              <a:t>ICAO SIP 2012- ASBU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ICAO SIP 2012- ASBU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ICAO SIP 2012- ASBU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dirty="0" smtClean="0"/>
              <a:t>ICAO SIP 2012- ASBU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CA" dirty="0" smtClean="0"/>
              <a:t>ICAO SIP 2012- ASBU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CA" dirty="0" smtClean="0"/>
              <a:t>ICAO SIP 2012- ASBU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ICAO SIP 2012- ASBU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362200"/>
            <a:ext cx="7924800" cy="2765425"/>
          </a:xfrm>
        </p:spPr>
        <p:txBody>
          <a:bodyPr/>
          <a:lstStyle/>
          <a:p>
            <a:r>
              <a:rPr lang="en-US" b="1" dirty="0" smtClean="0"/>
              <a:t>Aviation System Block Upgrades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Module N° B0-86/PIA-3</a:t>
            </a:r>
            <a:br>
              <a:rPr lang="en-GB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2400" dirty="0" smtClean="0"/>
              <a:t> </a:t>
            </a:r>
            <a:r>
              <a:rPr lang="en-GB" sz="2400" b="1" dirty="0" smtClean="0"/>
              <a:t>Improved Access to Optimum Flight Levels through Climb/Descent Procedures using ADS-B</a:t>
            </a:r>
            <a:endParaRPr lang="en-GB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5257800" y="1828800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SIP/ASBU/2012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-WP/24E</a:t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59436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(Bangkok,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14-18/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Nadi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21-25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May 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334000"/>
          </a:xfrm>
        </p:spPr>
        <p:txBody>
          <a:bodyPr>
            <a:noAutofit/>
          </a:bodyPr>
          <a:lstStyle/>
          <a:p>
            <a:r>
              <a:rPr lang="en-GB" sz="2000" b="1" dirty="0" smtClean="0"/>
              <a:t>Standards</a:t>
            </a:r>
          </a:p>
          <a:p>
            <a:pPr lvl="1"/>
            <a:r>
              <a:rPr lang="en-GB" sz="1800" dirty="0" smtClean="0"/>
              <a:t>EUROCONTROL ATSAW Deployment Plan(draft)</a:t>
            </a:r>
          </a:p>
          <a:p>
            <a:pPr lvl="1"/>
            <a:r>
              <a:rPr lang="en-GB" sz="1800" dirty="0" smtClean="0"/>
              <a:t>EUROCAE  ED-159 / RTCA DO-312  “Safety, Performance and Interoperability Requirements Document for the In-Trail Procedure in Oceanic Airspace (ATSA-ITP) Application”.  </a:t>
            </a:r>
          </a:p>
          <a:p>
            <a:r>
              <a:rPr lang="en-GB" sz="2000" b="1" dirty="0" smtClean="0"/>
              <a:t>Procedures </a:t>
            </a:r>
            <a:r>
              <a:rPr lang="en-GB" sz="1800" dirty="0" smtClean="0"/>
              <a:t>- TBD</a:t>
            </a:r>
          </a:p>
          <a:p>
            <a:r>
              <a:rPr lang="en-GB" sz="2000" b="1" dirty="0" smtClean="0"/>
              <a:t>Guidance Material</a:t>
            </a:r>
            <a:r>
              <a:rPr lang="en-GB" sz="1800" dirty="0" smtClean="0"/>
              <a:t>: TBD</a:t>
            </a:r>
          </a:p>
          <a:p>
            <a:r>
              <a:rPr lang="en-GB" sz="2000" b="1" dirty="0" smtClean="0"/>
              <a:t>Approval Documents</a:t>
            </a:r>
          </a:p>
          <a:p>
            <a:pPr lvl="1"/>
            <a:r>
              <a:rPr lang="en-GB" sz="1800" dirty="0" smtClean="0"/>
              <a:t>FAA AC 20-172a; and FAA TSO-C195a</a:t>
            </a:r>
          </a:p>
          <a:p>
            <a:pPr lvl="1"/>
            <a:r>
              <a:rPr lang="en-GB" sz="1800" dirty="0" smtClean="0"/>
              <a:t>FAA Memo; Interim Policy and Guidance Automatic Dependent Surveillance Broadcast (ADS-B) Aircraft Surveillance Systems Supporting Oceanic In-Trail Procedures (ITP). Dated: May 10, 2010; </a:t>
            </a:r>
          </a:p>
          <a:p>
            <a:pPr lvl="1"/>
            <a:r>
              <a:rPr lang="en-GB" sz="1800" dirty="0" smtClean="0"/>
              <a:t>DO-312/ED-159;</a:t>
            </a:r>
          </a:p>
          <a:p>
            <a:pPr lvl="1"/>
            <a:r>
              <a:rPr lang="en-GB" sz="1800" dirty="0" smtClean="0"/>
              <a:t>DO-317A/ED-194;</a:t>
            </a:r>
          </a:p>
          <a:p>
            <a:pPr lvl="1"/>
            <a:r>
              <a:rPr lang="en-GB" sz="1800" dirty="0" smtClean="0"/>
              <a:t>ICAO circular – “Safety Assessment for the development of Separation Minima and Procedures for In-Trail Procedure (ITP) using Automatic Dependant Surveillance – Broadcast (ADS-B) Version 1.5.4”.</a:t>
            </a:r>
          </a:p>
          <a:p>
            <a:pPr lvl="1"/>
            <a:endParaRPr lang="en-GB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dirty="0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B0-86 – Reference Documents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3600" b="1" dirty="0" smtClean="0"/>
              <a:t>    Improved Access to Optimum Flight Levels through Climb/Descent Procedures using ADS-B</a:t>
            </a:r>
            <a:endParaRPr lang="en-US" sz="3600" dirty="0" smtClean="0">
              <a:solidFill>
                <a:srgbClr val="00B050"/>
              </a:solidFill>
            </a:endParaRPr>
          </a:p>
          <a:p>
            <a:pPr lvl="0"/>
            <a:r>
              <a:rPr lang="en-CA" b="1" dirty="0" smtClean="0">
                <a:solidFill>
                  <a:srgbClr val="00B050"/>
                </a:solidFill>
              </a:rPr>
              <a:t>Benefits: Capacity, Efficiency, Environment and Safety</a:t>
            </a:r>
          </a:p>
          <a:p>
            <a:pPr lvl="0"/>
            <a:r>
              <a:rPr lang="en-GB" b="1" dirty="0" smtClean="0">
                <a:solidFill>
                  <a:srgbClr val="00B050"/>
                </a:solidFill>
              </a:rPr>
              <a:t>Elements: </a:t>
            </a:r>
          </a:p>
          <a:p>
            <a:pPr lvl="1"/>
            <a:r>
              <a:rPr lang="en-GB" sz="3200" b="1" dirty="0" smtClean="0">
                <a:solidFill>
                  <a:srgbClr val="00B050"/>
                </a:solidFill>
              </a:rPr>
              <a:t>Avionics: ADS-B IN; ADSB OUT; and CPDLC</a:t>
            </a:r>
          </a:p>
          <a:p>
            <a:pPr lvl="1"/>
            <a:r>
              <a:rPr lang="en-GB" sz="3200" b="1" dirty="0" smtClean="0">
                <a:solidFill>
                  <a:srgbClr val="00B050"/>
                </a:solidFill>
              </a:rPr>
              <a:t>Ground:  C</a:t>
            </a:r>
            <a:r>
              <a:rPr lang="en-US" sz="3200" b="1" dirty="0" smtClean="0">
                <a:solidFill>
                  <a:srgbClr val="00B050"/>
                </a:solidFill>
              </a:rPr>
              <a:t>onflict probe for ATC</a:t>
            </a:r>
            <a:endParaRPr lang="en-GB" b="1" dirty="0" smtClean="0">
              <a:solidFill>
                <a:srgbClr val="00B050"/>
              </a:solidFill>
            </a:endParaRPr>
          </a:p>
          <a:p>
            <a:pPr lvl="1">
              <a:buNone/>
            </a:pPr>
            <a:r>
              <a:rPr lang="en-GB" sz="3200" b="1" dirty="0" smtClean="0"/>
              <a:t>To be reflected in ANRF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dirty="0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B0-86 Implementation                   - Benefits and Elements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ICAO SIP 2012- ASBU WORKSHOP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8775" indent="-39688"/>
            <a:r>
              <a:rPr lang="en-GB" sz="3200" dirty="0" smtClean="0"/>
              <a:t>Module N° B0-86</a:t>
            </a: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2000" b="1" dirty="0" smtClean="0"/>
              <a:t> Improved Access to Optimum Flight Levels through Climb/Descent Procedures using ADS-B</a:t>
            </a:r>
            <a:endParaRPr lang="en-GB" sz="20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dirty="0" smtClean="0"/>
              <a:t>ICAO SIP 2012- ASBU WORKSHOP</a:t>
            </a:r>
            <a:endParaRPr lang="en-GB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219200"/>
          <a:ext cx="8610602" cy="5346192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905840"/>
                <a:gridCol w="1834291"/>
                <a:gridCol w="2870471"/>
              </a:tblGrid>
              <a:tr h="74003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Summary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  ITP module enables an aircraft to reach a more satisfactory flight level for flight efficiency or to avoid turbulence for safety. The main benefit of ITP is significant fuel savings and the uplift of greater payloads</a:t>
                      </a:r>
                      <a:endParaRPr lang="en-GB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Main Performance Impact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KPA-02 Capacity, KPA -04 Efficiency and KPA-05 Environment.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960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Operating Environment/Phases of  Flight 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En-Route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Applicability Considerations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 can be applied to routes  in procedural airspaces,</a:t>
                      </a:r>
                      <a:endParaRPr lang="en-GB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Global Concept Component(s)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CM, AUO, AOM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Global Plan Initiatives (GPI)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GPI-9, GPI-7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Pre-Requisites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NIL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 rowSpan="7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Global Readiness Checklist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400" b="1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Status (ready now or estimated date).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28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Standards Readiness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√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28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Avionics Availability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√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28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Infrastructure Availability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√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28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Ground Automation Availability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√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28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Procedures Available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√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28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Operations Approvals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√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>
            <a:noAutofit/>
          </a:bodyPr>
          <a:lstStyle/>
          <a:p>
            <a:r>
              <a:rPr lang="en-GB" sz="2800" dirty="0" smtClean="0"/>
              <a:t>ITP using ADS-B is in operational use and hence can be considered to be a baseline.</a:t>
            </a:r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dirty="0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B0-86 - Baseline</a:t>
            </a:r>
            <a:r>
              <a:rPr lang="en-GB" sz="8000" dirty="0" smtClean="0"/>
              <a:t/>
            </a:r>
            <a:br>
              <a:rPr lang="en-GB" sz="8000" dirty="0" smtClean="0"/>
            </a:b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>
            <a:noAutofit/>
          </a:bodyPr>
          <a:lstStyle/>
          <a:p>
            <a:endParaRPr lang="en-GB" sz="600" dirty="0" smtClean="0"/>
          </a:p>
          <a:p>
            <a:r>
              <a:rPr lang="en-GB" sz="2800" dirty="0" smtClean="0"/>
              <a:t>The introduction of ITP and ADS-B based separation minima enable aircraft to climb or descend through the altitude of other aircraft when the requirements for procedural separation cannot be met</a:t>
            </a:r>
          </a:p>
          <a:p>
            <a:endParaRPr lang="en-GB" sz="2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dirty="0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B0-86 – Change Brought by the Module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dirty="0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B0-86 – Intended Performance Operational Improvement </a:t>
            </a:r>
            <a:endParaRPr lang="en-GB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1219200"/>
          <a:ext cx="8610600" cy="521208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686186"/>
                <a:gridCol w="5924414"/>
              </a:tblGrid>
              <a:tr h="10881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/>
                        <a:t>Capacity</a:t>
                      </a:r>
                      <a:endParaRPr lang="en-GB" sz="2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smtClean="0"/>
                        <a:t>Improvement </a:t>
                      </a:r>
                      <a:r>
                        <a:rPr lang="en-GB" sz="2800" dirty="0"/>
                        <a:t>in capacity on a given air route</a:t>
                      </a:r>
                      <a:endParaRPr lang="en-GB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</a:tr>
              <a:tr h="149993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/>
                        <a:t>Efficiency</a:t>
                      </a:r>
                      <a:endParaRPr lang="en-GB" sz="2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smtClean="0"/>
                        <a:t>Increased </a:t>
                      </a:r>
                      <a:r>
                        <a:rPr lang="en-GB" sz="2800" dirty="0"/>
                        <a:t>efficiency on oceanic and potentially </a:t>
                      </a:r>
                      <a:r>
                        <a:rPr lang="en-GB" sz="2800" dirty="0" smtClean="0"/>
                        <a:t>continental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smtClean="0"/>
                        <a:t>en-route</a:t>
                      </a:r>
                      <a:r>
                        <a:rPr lang="en-GB" sz="2800" dirty="0"/>
                        <a:t>.</a:t>
                      </a:r>
                      <a:endParaRPr lang="en-GB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</a:tr>
              <a:tr h="6764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/>
                        <a:t>Environment</a:t>
                      </a:r>
                      <a:endParaRPr lang="en-GB" sz="2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smtClean="0"/>
                        <a:t>Reduced </a:t>
                      </a:r>
                      <a:r>
                        <a:rPr lang="en-GB" sz="2800" dirty="0"/>
                        <a:t>emissions</a:t>
                      </a:r>
                      <a:endParaRPr lang="en-GB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</a:tr>
              <a:tr h="10881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 smtClean="0">
                          <a:latin typeface="+mn-lt"/>
                          <a:ea typeface="Times New Roman"/>
                          <a:cs typeface="Times New Roman"/>
                        </a:rPr>
                        <a:t>Safety </a:t>
                      </a:r>
                      <a:endParaRPr lang="en-GB" sz="2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reduction of possible injuries for cabin crew and passengers</a:t>
                      </a:r>
                      <a:endParaRPr lang="en-GB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</a:tr>
              <a:tr h="6764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 smtClean="0">
                          <a:latin typeface="+mn-lt"/>
                          <a:ea typeface="Times New Roman"/>
                          <a:cs typeface="Times New Roman"/>
                        </a:rPr>
                        <a:t>CBA</a:t>
                      </a:r>
                      <a:endParaRPr lang="en-GB" sz="2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latin typeface="+mn-lt"/>
                          <a:ea typeface="Times New Roman"/>
                          <a:cs typeface="Times New Roman"/>
                        </a:rPr>
                        <a:t>To be determined</a:t>
                      </a:r>
                      <a:endParaRPr lang="en-GB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Procedures for ITP using ADS-B have been developed and a PANS-ATM Amendment is in progress. </a:t>
            </a:r>
          </a:p>
          <a:p>
            <a:r>
              <a:rPr lang="en-US" sz="2800" dirty="0" smtClean="0"/>
              <a:t>Additional information will be available in an ICAO circular – “Safety Assessment for the development of Separation Minima and Procedures for In-Trail Procedure (ITP) using Automatic Dependant Surveillance – Broadcast (ADS-B) Version 1.5.4”  </a:t>
            </a:r>
          </a:p>
          <a:p>
            <a:r>
              <a:rPr lang="en-US" sz="2800" dirty="0" smtClean="0"/>
              <a:t>ITP requires the use of CPDLC as per PANS-ATM amendment for an applicability date of Nov 2013.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dirty="0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B0-86 – Necessary Procedures (Air &amp; Ground) 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800600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Avionics</a:t>
            </a:r>
          </a:p>
          <a:p>
            <a:pPr lvl="1"/>
            <a:r>
              <a:rPr lang="en-GB" sz="2400" dirty="0" smtClean="0"/>
              <a:t>The aircraft performing the in-trail procedure will require an ADS-B IN capability compliant with DO-312/ED-159 or DO-317A/ED-194. The other aircraft involved in the procedure will require an ADS-B OUT capability compliant with AMC 20-24/DO-260A/DO-260B/ED-102A, or DO-317A/ED-194.</a:t>
            </a:r>
          </a:p>
          <a:p>
            <a:pPr lvl="1"/>
            <a:r>
              <a:rPr lang="en-GB" sz="2400" dirty="0" smtClean="0"/>
              <a:t>CPDLC compliant with DO-306 chg 1 / ED-122 chg 1is required.</a:t>
            </a:r>
          </a:p>
          <a:p>
            <a:r>
              <a:rPr lang="en-GB" sz="2400" b="1" i="1" dirty="0" smtClean="0"/>
              <a:t>Ground Systems</a:t>
            </a:r>
          </a:p>
          <a:p>
            <a:pPr lvl="1"/>
            <a:r>
              <a:rPr lang="en-GB" sz="2400" dirty="0" smtClean="0"/>
              <a:t>It is recommended that conflict probe logics be adapted to ITP separation minimum.</a:t>
            </a:r>
          </a:p>
          <a:p>
            <a:endParaRPr lang="en-GB" sz="2400" dirty="0" smtClean="0"/>
          </a:p>
          <a:p>
            <a:endParaRPr lang="en-GB" sz="2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dirty="0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B0-86 – Necessary System Capability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80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flight crew needs to be trained and qualified to understand the limitations of the equipment and to ensure a correct usage of the In-Trail Procedure and supporting avionics. </a:t>
            </a:r>
          </a:p>
          <a:p>
            <a:r>
              <a:rPr lang="en-US" sz="2800" dirty="0" smtClean="0"/>
              <a:t>The controller needs to be trained and qualified to assume the tasks and to ensure a correct usage of the In-Trail Procedure and ground support tools.</a:t>
            </a:r>
          </a:p>
          <a:p>
            <a:endParaRPr lang="en-GB" sz="2400" dirty="0" smtClean="0"/>
          </a:p>
          <a:p>
            <a:endParaRPr lang="en-GB" sz="2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dirty="0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B0-86 – </a:t>
            </a:r>
            <a:r>
              <a:rPr lang="en-US" sz="3200" dirty="0" smtClean="0"/>
              <a:t>Training and Qualification Requirements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Regulatory/Standardization</a:t>
            </a:r>
          </a:p>
          <a:p>
            <a:pPr lvl="1"/>
            <a:r>
              <a:rPr lang="en-US" sz="3200" dirty="0" smtClean="0"/>
              <a:t>Use current published criteria</a:t>
            </a:r>
          </a:p>
          <a:p>
            <a:r>
              <a:rPr lang="en-US" dirty="0" smtClean="0"/>
              <a:t>Approval Plans</a:t>
            </a:r>
          </a:p>
          <a:p>
            <a:pPr lvl="1"/>
            <a:r>
              <a:rPr lang="en-US" sz="3200" dirty="0" smtClean="0"/>
              <a:t>  To Be Determined. </a:t>
            </a:r>
          </a:p>
          <a:p>
            <a:pPr lvl="1"/>
            <a:r>
              <a:rPr lang="en-US" sz="3200" dirty="0" smtClean="0"/>
              <a:t> Operational Approval guidance/criteria may be needed based upon regional application for ATSA.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dirty="0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lvl="0"/>
            <a:r>
              <a:rPr lang="en-GB" sz="2800" b="1" dirty="0" smtClean="0"/>
              <a:t>Module N° B0-86 –  Regulatory/standardization needs and Approval Plan (Air and Ground)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2b0c29a6-a2e0-472b-bfb4-397922b0132f">4-Workshop Papers</Category>
    <Type_x0020_Name xmlns="2b0c29a6-a2e0-472b-bfb4-397922b0132f" xsi:nil="true"/>
    <Presenter xmlns="2b0c29a6-a2e0-472b-bfb4-397922b0132f">Secretariat</Presenter>
    <Update_x0020_Date xmlns="2b0c29a6-a2e0-472b-bfb4-397922b0132f">Apr 19,2012</Update_x0020_Date>
    <Number xmlns="2b0c29a6-a2e0-472b-bfb4-397922b0132f">WP/24(E)</Numb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FE59BC309C604CB998C784F26F18B3" ma:contentTypeVersion="5" ma:contentTypeDescription="Create a new document." ma:contentTypeScope="" ma:versionID="9b74dbcbaf5d5cbeca429f3b786f96f0">
  <xsd:schema xmlns:xsd="http://www.w3.org/2001/XMLSchema" xmlns:xs="http://www.w3.org/2001/XMLSchema" xmlns:p="http://schemas.microsoft.com/office/2006/metadata/properties" xmlns:ns2="2b0c29a6-a2e0-472b-bfb4-397922b0132f" targetNamespace="http://schemas.microsoft.com/office/2006/metadata/properties" ma:root="true" ma:fieldsID="5c84928c2a5c4de300c71ae487b21fdc" ns2:_="">
    <xsd:import namespace="2b0c29a6-a2e0-472b-bfb4-397922b0132f"/>
    <xsd:element name="properties">
      <xsd:complexType>
        <xsd:sequence>
          <xsd:element name="documentManagement">
            <xsd:complexType>
              <xsd:all>
                <xsd:element ref="ns2:Number" minOccurs="0"/>
                <xsd:element ref="ns2:Update_x0020_Date" minOccurs="0"/>
                <xsd:element ref="ns2:Presenter" minOccurs="0"/>
                <xsd:element ref="ns2:Category" minOccurs="0"/>
                <xsd:element ref="ns2:Typ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c29a6-a2e0-472b-bfb4-397922b0132f" elementFormDefault="qualified">
    <xsd:import namespace="http://schemas.microsoft.com/office/2006/documentManagement/types"/>
    <xsd:import namespace="http://schemas.microsoft.com/office/infopath/2007/PartnerControls"/>
    <xsd:element name="Number" ma:index="8" nillable="true" ma:displayName="Number" ma:internalName="Number">
      <xsd:simpleType>
        <xsd:restriction base="dms:Text">
          <xsd:maxLength value="255"/>
        </xsd:restriction>
      </xsd:simpleType>
    </xsd:element>
    <xsd:element name="Update_x0020_Date" ma:index="9" nillable="true" ma:displayName="Update Date" ma:internalName="Update_x0020_Date">
      <xsd:simpleType>
        <xsd:restriction base="dms:Text">
          <xsd:maxLength value="255"/>
        </xsd:restriction>
      </xsd:simpleType>
    </xsd:element>
    <xsd:element name="Presenter" ma:index="10" nillable="true" ma:displayName="Presenter" ma:internalName="Presenter">
      <xsd:simpleType>
        <xsd:restriction base="dms:Text">
          <xsd:maxLength value="255"/>
        </xsd:restriction>
      </xsd:simpleType>
    </xsd:element>
    <xsd:element name="Category" ma:index="11" nillable="true" ma:displayName="Category" ma:format="Dropdown" ma:internalName="Category">
      <xsd:simpleType>
        <xsd:union memberTypes="dms:Text">
          <xsd:simpleType>
            <xsd:restriction base="dms:Choice">
              <xsd:enumeration value="1-Report"/>
              <xsd:enumeration value="2-General Information"/>
              <xsd:enumeration value="3-Working Papers"/>
              <xsd:enumeration value="4-Information Papers"/>
              <xsd:enumeration value="5-Presentations"/>
              <xsd:enumeration value="6-Discussion papers"/>
            </xsd:restriction>
          </xsd:simpleType>
        </xsd:union>
      </xsd:simpleType>
    </xsd:element>
    <xsd:element name="Type_x0020_Name" ma:index="12" nillable="true" ma:displayName="Type Name" ma:internalName="Typ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892F0A-CC51-4ACD-94A1-A974756C0A73}"/>
</file>

<file path=customXml/itemProps2.xml><?xml version="1.0" encoding="utf-8"?>
<ds:datastoreItem xmlns:ds="http://schemas.openxmlformats.org/officeDocument/2006/customXml" ds:itemID="{D787E6BC-30F3-4368-943B-BE18F14D51ED}"/>
</file>

<file path=customXml/itemProps3.xml><?xml version="1.0" encoding="utf-8"?>
<ds:datastoreItem xmlns:ds="http://schemas.openxmlformats.org/officeDocument/2006/customXml" ds:itemID="{4BEE4B40-BB0D-47C4-9F1E-D8591A6DA1FE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1205</TotalTime>
  <Words>765</Words>
  <Application>Microsoft Office PowerPoint</Application>
  <PresentationFormat>On-screen Show (4:3)</PresentationFormat>
  <Paragraphs>110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ICAO</vt:lpstr>
      <vt:lpstr>Aviation System Block Upgrades Module N° B0-86/PIA-3   Improved Access to Optimum Flight Levels through Climb/Descent Procedures using ADS-B</vt:lpstr>
      <vt:lpstr>Module N° B0-86  Improved Access to Optimum Flight Levels through Climb/Descent Procedures using ADS-B</vt:lpstr>
      <vt:lpstr>Module N° B0-86 - Baseline </vt:lpstr>
      <vt:lpstr>Module N° B0-86 – Change Brought by the Module</vt:lpstr>
      <vt:lpstr>Module N° B0-86 – Intended Performance Operational Improvement </vt:lpstr>
      <vt:lpstr>Module N° B0-86 – Necessary Procedures (Air &amp; Ground) </vt:lpstr>
      <vt:lpstr>Module N° B0-86 – Necessary System Capability</vt:lpstr>
      <vt:lpstr>Module N° B0-86 – Training and Qualification Requirements</vt:lpstr>
      <vt:lpstr>Module N° B0-86 –  Regulatory/standardization needs and Approval Plan (Air and Ground)</vt:lpstr>
      <vt:lpstr>Module N° B0-86 – Reference Documents</vt:lpstr>
      <vt:lpstr>Module N° B0-86 Implementation                   - Benefits and Elements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No.: B0-86.ITP.PIA 3</dc:title>
  <dc:creator>lkhammar</dc:creator>
  <cp:lastModifiedBy>Peng Li</cp:lastModifiedBy>
  <cp:revision>217</cp:revision>
  <dcterms:created xsi:type="dcterms:W3CDTF">2010-09-24T14:59:54Z</dcterms:created>
  <dcterms:modified xsi:type="dcterms:W3CDTF">2012-04-19T03:48:49Z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0x01010002FE59BC309C604CB998C784F26F18B3</vt:lpwstr>
  </property>
  <property fmtid="{D5CDD505-2E9C-101B-9397-08002B2CF9AE}" pid="3" name="Order">
    <vt:r8>3300</vt:r8>
  </property>
</Properties>
</file>